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302" r:id="rId2"/>
    <p:sldId id="263" r:id="rId3"/>
    <p:sldId id="292" r:id="rId4"/>
    <p:sldId id="293" r:id="rId5"/>
    <p:sldId id="264" r:id="rId6"/>
    <p:sldId id="294" r:id="rId7"/>
    <p:sldId id="266" r:id="rId8"/>
    <p:sldId id="296" r:id="rId9"/>
    <p:sldId id="295" r:id="rId10"/>
    <p:sldId id="297" r:id="rId11"/>
    <p:sldId id="282" r:id="rId12"/>
    <p:sldId id="299" r:id="rId13"/>
    <p:sldId id="265" r:id="rId14"/>
    <p:sldId id="301" r:id="rId15"/>
    <p:sldId id="300" r:id="rId16"/>
    <p:sldId id="30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A7F42-64E8-43F9-B5C9-1C5DC65463FB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FDBDF-5722-40B1-94B0-FC8503821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latin typeface="Arial" charset="0"/>
              </a:rPr>
              <a:t>Каташова К.И. учитель информатики</a:t>
            </a:r>
          </a:p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latin typeface="Arial" charset="0"/>
              </a:rPr>
              <a:t>Каташова К.И. учитель информатики</a:t>
            </a:r>
          </a:p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-1" y="1335025"/>
            <a:ext cx="9147403" cy="4084204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31396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79091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9777 h 3366128"/>
              <a:gd name="connsiteX1" fmla="*/ 2660904 w 9162288"/>
              <a:gd name="connsiteY1" fmla="*/ 102736 h 3366128"/>
              <a:gd name="connsiteX2" fmla="*/ 6595872 w 9162288"/>
              <a:gd name="connsiteY2" fmla="*/ 916196 h 3366128"/>
              <a:gd name="connsiteX3" fmla="*/ 9162288 w 9162288"/>
              <a:gd name="connsiteY3" fmla="*/ 388175 h 3366128"/>
              <a:gd name="connsiteX4" fmla="*/ 9153144 w 9162288"/>
              <a:gd name="connsiteY4" fmla="*/ 2919088 h 3366128"/>
              <a:gd name="connsiteX5" fmla="*/ 6995160 w 9162288"/>
              <a:gd name="connsiteY5" fmla="*/ 3303136 h 3366128"/>
              <a:gd name="connsiteX6" fmla="*/ 3279648 w 9162288"/>
              <a:gd name="connsiteY6" fmla="*/ 2541136 h 3366128"/>
              <a:gd name="connsiteX7" fmla="*/ 18288 w 9162288"/>
              <a:gd name="connsiteY7" fmla="*/ 3193408 h 3366128"/>
              <a:gd name="connsiteX8" fmla="*/ 0 w 9162288"/>
              <a:gd name="connsiteY8" fmla="*/ 299777 h 3366128"/>
              <a:gd name="connsiteX0" fmla="*/ 0 w 9162288"/>
              <a:gd name="connsiteY0" fmla="*/ 181676 h 3248027"/>
              <a:gd name="connsiteX1" fmla="*/ 2727960 w 9162288"/>
              <a:gd name="connsiteY1" fmla="*/ 102736 h 3248027"/>
              <a:gd name="connsiteX2" fmla="*/ 6595872 w 9162288"/>
              <a:gd name="connsiteY2" fmla="*/ 798095 h 3248027"/>
              <a:gd name="connsiteX3" fmla="*/ 9162288 w 9162288"/>
              <a:gd name="connsiteY3" fmla="*/ 270074 h 3248027"/>
              <a:gd name="connsiteX4" fmla="*/ 9153144 w 9162288"/>
              <a:gd name="connsiteY4" fmla="*/ 2800987 h 3248027"/>
              <a:gd name="connsiteX5" fmla="*/ 6995160 w 9162288"/>
              <a:gd name="connsiteY5" fmla="*/ 3185035 h 3248027"/>
              <a:gd name="connsiteX6" fmla="*/ 3279648 w 9162288"/>
              <a:gd name="connsiteY6" fmla="*/ 2423035 h 3248027"/>
              <a:gd name="connsiteX7" fmla="*/ 18288 w 9162288"/>
              <a:gd name="connsiteY7" fmla="*/ 3075307 h 3248027"/>
              <a:gd name="connsiteX8" fmla="*/ 0 w 9162288"/>
              <a:gd name="connsiteY8" fmla="*/ 181676 h 3248027"/>
              <a:gd name="connsiteX0" fmla="*/ 0 w 9162288"/>
              <a:gd name="connsiteY0" fmla="*/ 155448 h 3221799"/>
              <a:gd name="connsiteX1" fmla="*/ 2727960 w 9162288"/>
              <a:gd name="connsiteY1" fmla="*/ 76508 h 3221799"/>
              <a:gd name="connsiteX2" fmla="*/ 6595872 w 9162288"/>
              <a:gd name="connsiteY2" fmla="*/ 771867 h 3221799"/>
              <a:gd name="connsiteX3" fmla="*/ 9162288 w 9162288"/>
              <a:gd name="connsiteY3" fmla="*/ 243846 h 3221799"/>
              <a:gd name="connsiteX4" fmla="*/ 9153144 w 9162288"/>
              <a:gd name="connsiteY4" fmla="*/ 2774759 h 3221799"/>
              <a:gd name="connsiteX5" fmla="*/ 6995160 w 9162288"/>
              <a:gd name="connsiteY5" fmla="*/ 3158807 h 3221799"/>
              <a:gd name="connsiteX6" fmla="*/ 3279648 w 9162288"/>
              <a:gd name="connsiteY6" fmla="*/ 2396807 h 3221799"/>
              <a:gd name="connsiteX7" fmla="*/ 18288 w 9162288"/>
              <a:gd name="connsiteY7" fmla="*/ 3049079 h 3221799"/>
              <a:gd name="connsiteX8" fmla="*/ 0 w 9162288"/>
              <a:gd name="connsiteY8" fmla="*/ 155448 h 3221799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3279648 w 9162288"/>
              <a:gd name="connsiteY6" fmla="*/ 2382153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43297"/>
              <a:gd name="connsiteX1" fmla="*/ 2828544 w 9162288"/>
              <a:gd name="connsiteY1" fmla="*/ 80024 h 3043297"/>
              <a:gd name="connsiteX2" fmla="*/ 6595872 w 9162288"/>
              <a:gd name="connsiteY2" fmla="*/ 757213 h 3043297"/>
              <a:gd name="connsiteX3" fmla="*/ 9162288 w 9162288"/>
              <a:gd name="connsiteY3" fmla="*/ 229192 h 3043297"/>
              <a:gd name="connsiteX4" fmla="*/ 9153144 w 9162288"/>
              <a:gd name="connsiteY4" fmla="*/ 2760105 h 3043297"/>
              <a:gd name="connsiteX5" fmla="*/ 6690360 w 9162288"/>
              <a:gd name="connsiteY5" fmla="*/ 2746696 h 3043297"/>
              <a:gd name="connsiteX6" fmla="*/ 2865120 w 9162288"/>
              <a:gd name="connsiteY6" fmla="*/ 2307204 h 3043297"/>
              <a:gd name="connsiteX7" fmla="*/ 1619 w 9162288"/>
              <a:gd name="connsiteY7" fmla="*/ 3043297 h 3043297"/>
              <a:gd name="connsiteX8" fmla="*/ 0 w 9162288"/>
              <a:gd name="connsiteY8" fmla="*/ 140794 h 3043297"/>
              <a:gd name="connsiteX0" fmla="*/ 0 w 9153144"/>
              <a:gd name="connsiteY0" fmla="*/ 140794 h 3043297"/>
              <a:gd name="connsiteX1" fmla="*/ 2828544 w 9153144"/>
              <a:gd name="connsiteY1" fmla="*/ 80024 h 3043297"/>
              <a:gd name="connsiteX2" fmla="*/ 6595872 w 9153144"/>
              <a:gd name="connsiteY2" fmla="*/ 757213 h 3043297"/>
              <a:gd name="connsiteX3" fmla="*/ 9144533 w 9153144"/>
              <a:gd name="connsiteY3" fmla="*/ 230295 h 3043297"/>
              <a:gd name="connsiteX4" fmla="*/ 9153144 w 9153144"/>
              <a:gd name="connsiteY4" fmla="*/ 2760105 h 3043297"/>
              <a:gd name="connsiteX5" fmla="*/ 6690360 w 9153144"/>
              <a:gd name="connsiteY5" fmla="*/ 2746696 h 3043297"/>
              <a:gd name="connsiteX6" fmla="*/ 2865120 w 9153144"/>
              <a:gd name="connsiteY6" fmla="*/ 2307204 h 3043297"/>
              <a:gd name="connsiteX7" fmla="*/ 1619 w 9153144"/>
              <a:gd name="connsiteY7" fmla="*/ 3043297 h 3043297"/>
              <a:gd name="connsiteX8" fmla="*/ 0 w 9153144"/>
              <a:gd name="connsiteY8" fmla="*/ 140794 h 3043297"/>
              <a:gd name="connsiteX0" fmla="*/ 0 w 9147403"/>
              <a:gd name="connsiteY0" fmla="*/ 140794 h 3043297"/>
              <a:gd name="connsiteX1" fmla="*/ 2828544 w 9147403"/>
              <a:gd name="connsiteY1" fmla="*/ 80024 h 3043297"/>
              <a:gd name="connsiteX2" fmla="*/ 6595872 w 9147403"/>
              <a:gd name="connsiteY2" fmla="*/ 757213 h 3043297"/>
              <a:gd name="connsiteX3" fmla="*/ 9144533 w 9147403"/>
              <a:gd name="connsiteY3" fmla="*/ 230295 h 3043297"/>
              <a:gd name="connsiteX4" fmla="*/ 9141307 w 9147403"/>
              <a:gd name="connsiteY4" fmla="*/ 2761208 h 3043297"/>
              <a:gd name="connsiteX5" fmla="*/ 6690360 w 9147403"/>
              <a:gd name="connsiteY5" fmla="*/ 2746696 h 3043297"/>
              <a:gd name="connsiteX6" fmla="*/ 2865120 w 9147403"/>
              <a:gd name="connsiteY6" fmla="*/ 2307204 h 3043297"/>
              <a:gd name="connsiteX7" fmla="*/ 1619 w 9147403"/>
              <a:gd name="connsiteY7" fmla="*/ 3043297 h 3043297"/>
              <a:gd name="connsiteX8" fmla="*/ 0 w 9147403"/>
              <a:gd name="connsiteY8" fmla="*/ 140794 h 304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7403" h="3043297">
                <a:moveTo>
                  <a:pt x="0" y="140794"/>
                </a:moveTo>
                <a:cubicBezTo>
                  <a:pt x="784860" y="19414"/>
                  <a:pt x="1778000" y="0"/>
                  <a:pt x="2828544" y="80024"/>
                </a:cubicBezTo>
                <a:cubicBezTo>
                  <a:pt x="3879088" y="160048"/>
                  <a:pt x="5543207" y="732168"/>
                  <a:pt x="6595872" y="757213"/>
                </a:cubicBezTo>
                <a:cubicBezTo>
                  <a:pt x="7648537" y="782258"/>
                  <a:pt x="8376437" y="535486"/>
                  <a:pt x="9144533" y="230295"/>
                </a:cubicBezTo>
                <a:cubicBezTo>
                  <a:pt x="9147403" y="1073565"/>
                  <a:pt x="9138437" y="1917938"/>
                  <a:pt x="9141307" y="2761208"/>
                </a:cubicBezTo>
                <a:cubicBezTo>
                  <a:pt x="8237575" y="2914438"/>
                  <a:pt x="7736391" y="2822363"/>
                  <a:pt x="6690360" y="2746696"/>
                </a:cubicBezTo>
                <a:cubicBezTo>
                  <a:pt x="5644329" y="2671029"/>
                  <a:pt x="3979910" y="2257771"/>
                  <a:pt x="2865120" y="2307204"/>
                </a:cubicBezTo>
                <a:cubicBezTo>
                  <a:pt x="1750330" y="2356637"/>
                  <a:pt x="734663" y="2709091"/>
                  <a:pt x="1619" y="3043297"/>
                </a:cubicBezTo>
                <a:cubicBezTo>
                  <a:pt x="1079" y="2075796"/>
                  <a:pt x="540" y="1108295"/>
                  <a:pt x="0" y="140794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382" y="1728216"/>
            <a:ext cx="9144647" cy="3309112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381 w 9153525"/>
              <a:gd name="connsiteY0" fmla="*/ 310896 h 3309112"/>
              <a:gd name="connsiteX1" fmla="*/ 2652141 w 9153525"/>
              <a:gd name="connsiteY1" fmla="*/ 45720 h 3309112"/>
              <a:gd name="connsiteX2" fmla="*/ 6986397 w 9153525"/>
              <a:gd name="connsiteY2" fmla="*/ 804672 h 3309112"/>
              <a:gd name="connsiteX3" fmla="*/ 9153525 w 9153525"/>
              <a:gd name="connsiteY3" fmla="*/ 283464 h 3309112"/>
              <a:gd name="connsiteX4" fmla="*/ 9144381 w 9153525"/>
              <a:gd name="connsiteY4" fmla="*/ 2862072 h 3309112"/>
              <a:gd name="connsiteX5" fmla="*/ 6986397 w 9153525"/>
              <a:gd name="connsiteY5" fmla="*/ 3246120 h 3309112"/>
              <a:gd name="connsiteX6" fmla="*/ 3270885 w 9153525"/>
              <a:gd name="connsiteY6" fmla="*/ 2484120 h 3309112"/>
              <a:gd name="connsiteX7" fmla="*/ 0 w 9153525"/>
              <a:gd name="connsiteY7" fmla="*/ 3143536 h 3309112"/>
              <a:gd name="connsiteX8" fmla="*/ 381 w 9153525"/>
              <a:gd name="connsiteY8" fmla="*/ 310896 h 3309112"/>
              <a:gd name="connsiteX0" fmla="*/ 381 w 9144647"/>
              <a:gd name="connsiteY0" fmla="*/ 310896 h 3309112"/>
              <a:gd name="connsiteX1" fmla="*/ 2652141 w 9144647"/>
              <a:gd name="connsiteY1" fmla="*/ 45720 h 3309112"/>
              <a:gd name="connsiteX2" fmla="*/ 6986397 w 9144647"/>
              <a:gd name="connsiteY2" fmla="*/ 804672 h 3309112"/>
              <a:gd name="connsiteX3" fmla="*/ 9144647 w 9144647"/>
              <a:gd name="connsiteY3" fmla="*/ 290862 h 3309112"/>
              <a:gd name="connsiteX4" fmla="*/ 9144381 w 9144647"/>
              <a:gd name="connsiteY4" fmla="*/ 2862072 h 3309112"/>
              <a:gd name="connsiteX5" fmla="*/ 6986397 w 9144647"/>
              <a:gd name="connsiteY5" fmla="*/ 3246120 h 3309112"/>
              <a:gd name="connsiteX6" fmla="*/ 3270885 w 9144647"/>
              <a:gd name="connsiteY6" fmla="*/ 2484120 h 3309112"/>
              <a:gd name="connsiteX7" fmla="*/ 0 w 9144647"/>
              <a:gd name="connsiteY7" fmla="*/ 3143536 h 3309112"/>
              <a:gd name="connsiteX8" fmla="*/ 381 w 9144647"/>
              <a:gd name="connsiteY8" fmla="*/ 310896 h 330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647" h="3309112">
                <a:moveTo>
                  <a:pt x="381" y="310896"/>
                </a:moveTo>
                <a:cubicBezTo>
                  <a:pt x="779145" y="155448"/>
                  <a:pt x="1484757" y="0"/>
                  <a:pt x="2652141" y="45720"/>
                </a:cubicBezTo>
                <a:cubicBezTo>
                  <a:pt x="3819525" y="91440"/>
                  <a:pt x="5904313" y="763815"/>
                  <a:pt x="6986397" y="804672"/>
                </a:cubicBezTo>
                <a:cubicBezTo>
                  <a:pt x="8068481" y="845529"/>
                  <a:pt x="8437511" y="566706"/>
                  <a:pt x="9144647" y="290862"/>
                </a:cubicBezTo>
                <a:cubicBezTo>
                  <a:pt x="9144558" y="1147932"/>
                  <a:pt x="9144470" y="2005002"/>
                  <a:pt x="9144381" y="2862072"/>
                </a:cubicBezTo>
                <a:cubicBezTo>
                  <a:pt x="8450961" y="3142488"/>
                  <a:pt x="7965313" y="3309112"/>
                  <a:pt x="6986397" y="3246120"/>
                </a:cubicBezTo>
                <a:cubicBezTo>
                  <a:pt x="6007481" y="3183128"/>
                  <a:pt x="4435284" y="2501217"/>
                  <a:pt x="3270885" y="2484120"/>
                </a:cubicBezTo>
                <a:cubicBezTo>
                  <a:pt x="2106486" y="2467023"/>
                  <a:pt x="830580" y="2857024"/>
                  <a:pt x="0" y="3143536"/>
                </a:cubicBezTo>
                <a:lnTo>
                  <a:pt x="381" y="3108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699248" y="1298448"/>
            <a:ext cx="987552" cy="9875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7013448" y="1929384"/>
            <a:ext cx="512064" cy="512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685800" y="4114800"/>
            <a:ext cx="1216152" cy="121615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21792" y="2212847"/>
            <a:ext cx="7927848" cy="2203704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486400"/>
            <a:ext cx="6400800" cy="667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85000"/>
              <a:buFont typeface="Wingdings" pitchFamily="2" charset="2"/>
              <a:buNone/>
              <a:defRPr lang="en-US" sz="200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57200" y="649224"/>
            <a:ext cx="8229600" cy="99669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288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 flipV="1">
            <a:off x="0" y="5590646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 bwMode="invGray">
          <a:xfrm flipV="1">
            <a:off x="-52" y="5780270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147304" y="56418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8641080" y="521208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5641848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6931152" y="274638"/>
            <a:ext cx="1755648" cy="5669280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696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B2AAEE-0ECC-4F9E-94C1-A5210D63F3AE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E119297-9E7E-4427-87FF-24E7E4C09A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457200" y="1801368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8165592" y="667512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882128" y="1353312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vert="horz" lIns="91440" tIns="45720" rIns="91440" bIns="45720" rtlCol="0" anchor="ctr">
            <a:no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 bwMode="gray">
          <a:xfrm>
            <a:off x="0" y="42672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3996431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7 w 9153196"/>
              <a:gd name="connsiteY3" fmla="*/ 4518094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808828"/>
              <a:gd name="connsiteX1" fmla="*/ 0 w 9153196"/>
              <a:gd name="connsiteY1" fmla="*/ 4757736 h 4808828"/>
              <a:gd name="connsiteX2" fmla="*/ 2983307 w 9153196"/>
              <a:gd name="connsiteY2" fmla="*/ 3938179 h 4808828"/>
              <a:gd name="connsiteX3" fmla="*/ 6766918 w 9153196"/>
              <a:gd name="connsiteY3" fmla="*/ 4459842 h 4808828"/>
              <a:gd name="connsiteX4" fmla="*/ 9149297 w 9153196"/>
              <a:gd name="connsiteY4" fmla="*/ 4461355 h 4808828"/>
              <a:gd name="connsiteX5" fmla="*/ 9153196 w 9153196"/>
              <a:gd name="connsiteY5" fmla="*/ 0 h 4808828"/>
              <a:gd name="connsiteX6" fmla="*/ 52 w 9153196"/>
              <a:gd name="connsiteY6" fmla="*/ 1284 h 4808828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02972" y="4559785"/>
                  <a:pt x="1992246" y="3966388"/>
                  <a:pt x="3115058" y="3911480"/>
                </a:cubicBezTo>
                <a:cubicBezTo>
                  <a:pt x="4237870" y="3856572"/>
                  <a:pt x="5939190" y="4331788"/>
                  <a:pt x="6736870" y="4428289"/>
                </a:cubicBezTo>
                <a:cubicBezTo>
                  <a:pt x="7534550" y="4524790"/>
                  <a:pt x="8253185" y="4658343"/>
                  <a:pt x="9149297" y="4461355"/>
                </a:cubicBezTo>
                <a:cubicBezTo>
                  <a:pt x="9150597" y="300012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 bwMode="invGray">
          <a:xfrm>
            <a:off x="-52" y="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14528" y="4596192"/>
                  <a:pt x="1857799" y="4264120"/>
                  <a:pt x="2980996" y="4236720"/>
                </a:cubicBezTo>
                <a:cubicBezTo>
                  <a:pt x="4104193" y="4209320"/>
                  <a:pt x="5900665" y="4503309"/>
                  <a:pt x="6739180" y="4593336"/>
                </a:cubicBezTo>
                <a:cubicBezTo>
                  <a:pt x="7577695" y="4683363"/>
                  <a:pt x="8253185" y="4731157"/>
                  <a:pt x="9149297" y="4383685"/>
                </a:cubicBezTo>
                <a:cubicBezTo>
                  <a:pt x="9150597" y="292245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8065008" y="3849624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790688" y="453542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301752" y="3840480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5129784"/>
            <a:ext cx="7287768" cy="1362075"/>
          </a:xfr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000" b="1" kern="1200" cap="all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143000" y="4425696"/>
            <a:ext cx="7287768" cy="7132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0"/>
            <a:ext cx="9144000" cy="1929384"/>
          </a:xfrm>
          <a:custGeom>
            <a:avLst/>
            <a:gdLst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2104644"/>
              <a:gd name="connsiteX1" fmla="*/ 0 w 9144000"/>
              <a:gd name="connsiteY1" fmla="*/ 1929384 h 2104644"/>
              <a:gd name="connsiteX2" fmla="*/ 2971800 w 9144000"/>
              <a:gd name="connsiteY2" fmla="*/ 1307592 h 2104644"/>
              <a:gd name="connsiteX3" fmla="*/ 9134856 w 9144000"/>
              <a:gd name="connsiteY3" fmla="*/ 1609344 h 2104644"/>
              <a:gd name="connsiteX4" fmla="*/ 9144000 w 9144000"/>
              <a:gd name="connsiteY4" fmla="*/ 0 h 2104644"/>
              <a:gd name="connsiteX5" fmla="*/ 8503920 w 9144000"/>
              <a:gd name="connsiteY5" fmla="*/ 0 h 2104644"/>
              <a:gd name="connsiteX6" fmla="*/ 3858768 w 9144000"/>
              <a:gd name="connsiteY6" fmla="*/ 320040 h 2104644"/>
              <a:gd name="connsiteX7" fmla="*/ 0 w 9144000"/>
              <a:gd name="connsiteY7" fmla="*/ 256032 h 210464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29384">
                <a:moveTo>
                  <a:pt x="0" y="256032"/>
                </a:moveTo>
                <a:lnTo>
                  <a:pt x="0" y="1929384"/>
                </a:lnTo>
                <a:cubicBezTo>
                  <a:pt x="574548" y="1726692"/>
                  <a:pt x="1449324" y="1360932"/>
                  <a:pt x="2971800" y="1307592"/>
                </a:cubicBezTo>
                <a:cubicBezTo>
                  <a:pt x="4494276" y="1254252"/>
                  <a:pt x="7606284" y="1872996"/>
                  <a:pt x="9134856" y="1609344"/>
                </a:cubicBezTo>
                <a:lnTo>
                  <a:pt x="9144000" y="0"/>
                </a:lnTo>
                <a:lnTo>
                  <a:pt x="8503920" y="0"/>
                </a:lnTo>
                <a:cubicBezTo>
                  <a:pt x="7543800" y="844296"/>
                  <a:pt x="5111496" y="420624"/>
                  <a:pt x="3858768" y="320040"/>
                </a:cubicBezTo>
                <a:cubicBezTo>
                  <a:pt x="2606040" y="219456"/>
                  <a:pt x="1435608" y="76200"/>
                  <a:pt x="0" y="256032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382" y="228600"/>
            <a:ext cx="9144381" cy="1409700"/>
          </a:xfrm>
          <a:custGeom>
            <a:avLst/>
            <a:gdLst>
              <a:gd name="connsiteX0" fmla="*/ 0 w 9144000"/>
              <a:gd name="connsiteY0" fmla="*/ 393192 h 1344168"/>
              <a:gd name="connsiteX1" fmla="*/ 4544568 w 9144000"/>
              <a:gd name="connsiteY1" fmla="*/ 201168 h 1344168"/>
              <a:gd name="connsiteX2" fmla="*/ 9144000 w 9144000"/>
              <a:gd name="connsiteY2" fmla="*/ 0 h 1344168"/>
              <a:gd name="connsiteX3" fmla="*/ 9144000 w 9144000"/>
              <a:gd name="connsiteY3" fmla="*/ 1042416 h 1344168"/>
              <a:gd name="connsiteX4" fmla="*/ 4407408 w 9144000"/>
              <a:gd name="connsiteY4" fmla="*/ 978408 h 1344168"/>
              <a:gd name="connsiteX5" fmla="*/ 9144 w 9144000"/>
              <a:gd name="connsiteY5" fmla="*/ 1344168 h 1344168"/>
              <a:gd name="connsiteX6" fmla="*/ 0 w 9144000"/>
              <a:gd name="connsiteY6" fmla="*/ 393192 h 1344168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09700"/>
              <a:gd name="connsiteX1" fmla="*/ 4544568 w 9144000"/>
              <a:gd name="connsiteY1" fmla="*/ 234696 h 1409700"/>
              <a:gd name="connsiteX2" fmla="*/ 9144000 w 9144000"/>
              <a:gd name="connsiteY2" fmla="*/ 33528 h 1409700"/>
              <a:gd name="connsiteX3" fmla="*/ 9144000 w 9144000"/>
              <a:gd name="connsiteY3" fmla="*/ 1075944 h 1409700"/>
              <a:gd name="connsiteX4" fmla="*/ 4407408 w 9144000"/>
              <a:gd name="connsiteY4" fmla="*/ 1011936 h 1409700"/>
              <a:gd name="connsiteX5" fmla="*/ 9144 w 9144000"/>
              <a:gd name="connsiteY5" fmla="*/ 1377696 h 1409700"/>
              <a:gd name="connsiteX6" fmla="*/ 0 w 9144000"/>
              <a:gd name="connsiteY6" fmla="*/ 426720 h 1409700"/>
              <a:gd name="connsiteX0" fmla="*/ 381 w 9144381"/>
              <a:gd name="connsiteY0" fmla="*/ 426720 h 1409700"/>
              <a:gd name="connsiteX1" fmla="*/ 4544949 w 9144381"/>
              <a:gd name="connsiteY1" fmla="*/ 234696 h 1409700"/>
              <a:gd name="connsiteX2" fmla="*/ 9144381 w 9144381"/>
              <a:gd name="connsiteY2" fmla="*/ 33528 h 1409700"/>
              <a:gd name="connsiteX3" fmla="*/ 9144381 w 9144381"/>
              <a:gd name="connsiteY3" fmla="*/ 1075944 h 1409700"/>
              <a:gd name="connsiteX4" fmla="*/ 4407789 w 9144381"/>
              <a:gd name="connsiteY4" fmla="*/ 1011936 h 1409700"/>
              <a:gd name="connsiteX5" fmla="*/ 0 w 9144381"/>
              <a:gd name="connsiteY5" fmla="*/ 1384071 h 1409700"/>
              <a:gd name="connsiteX6" fmla="*/ 381 w 9144381"/>
              <a:gd name="connsiteY6" fmla="*/ 42672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381" h="1409700">
                <a:moveTo>
                  <a:pt x="381" y="426720"/>
                </a:moveTo>
                <a:cubicBezTo>
                  <a:pt x="1664589" y="0"/>
                  <a:pt x="3036189" y="134112"/>
                  <a:pt x="4544949" y="234696"/>
                </a:cubicBezTo>
                <a:cubicBezTo>
                  <a:pt x="6053709" y="335280"/>
                  <a:pt x="8239125" y="509016"/>
                  <a:pt x="9144381" y="33528"/>
                </a:cubicBezTo>
                <a:lnTo>
                  <a:pt x="9144381" y="1075944"/>
                </a:lnTo>
                <a:cubicBezTo>
                  <a:pt x="8004429" y="1409700"/>
                  <a:pt x="5931852" y="960582"/>
                  <a:pt x="4407789" y="1011936"/>
                </a:cubicBezTo>
                <a:cubicBezTo>
                  <a:pt x="2883726" y="1063290"/>
                  <a:pt x="1237488" y="1109751"/>
                  <a:pt x="0" y="1384071"/>
                </a:cubicBezTo>
                <a:lnTo>
                  <a:pt x="381" y="42672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311896" y="100584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562088" y="173736"/>
            <a:ext cx="365760" cy="36576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932688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4328"/>
            <a:ext cx="4040188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24328"/>
            <a:ext cx="4041775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229600" y="1005840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699248" y="96926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87452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black">
          <a:xfrm>
            <a:off x="4645025" y="187452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84632" y="813816"/>
            <a:ext cx="8229600" cy="1143000"/>
          </a:xfr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 bwMode="invGray">
          <a:xfrm>
            <a:off x="-52" y="-1972"/>
            <a:ext cx="9150672" cy="1283795"/>
            <a:chOff x="-52" y="-1972"/>
            <a:chExt cx="9150672" cy="1283795"/>
          </a:xfrm>
        </p:grpSpPr>
        <p:sp>
          <p:nvSpPr>
            <p:cNvPr id="6" name="Freeform 5"/>
            <p:cNvSpPr/>
            <p:nvPr userDrawn="1"/>
          </p:nvSpPr>
          <p:spPr bwMode="invGray">
            <a:xfrm>
              <a:off x="0" y="1"/>
              <a:ext cx="9150620" cy="128182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0620" h="1470041">
                  <a:moveTo>
                    <a:pt x="52" y="1284"/>
                  </a:moveTo>
                  <a:cubicBezTo>
                    <a:pt x="35" y="491948"/>
                    <a:pt x="17" y="761872"/>
                    <a:pt x="0" y="1252536"/>
                  </a:cubicBezTo>
                  <a:cubicBezTo>
                    <a:pt x="304800" y="1097088"/>
                    <a:pt x="1803165" y="328826"/>
                    <a:pt x="3622738" y="425264"/>
                  </a:cubicBezTo>
                  <a:cubicBezTo>
                    <a:pt x="5442311" y="521702"/>
                    <a:pt x="6970396" y="1470041"/>
                    <a:pt x="9144052" y="877824"/>
                  </a:cubicBezTo>
                  <a:cubicBezTo>
                    <a:pt x="9146241" y="585216"/>
                    <a:pt x="9148431" y="292608"/>
                    <a:pt x="9150620" y="0"/>
                  </a:cubicBezTo>
                  <a:lnTo>
                    <a:pt x="5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 userDrawn="1"/>
          </p:nvSpPr>
          <p:spPr bwMode="invGray">
            <a:xfrm>
              <a:off x="-52" y="-1972"/>
              <a:ext cx="9144052" cy="109417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52" h="1282732">
                  <a:moveTo>
                    <a:pt x="2371" y="1971"/>
                  </a:moveTo>
                  <a:cubicBezTo>
                    <a:pt x="1581" y="305263"/>
                    <a:pt x="790" y="446133"/>
                    <a:pt x="0" y="749425"/>
                  </a:cubicBezTo>
                  <a:cubicBezTo>
                    <a:pt x="414528" y="587881"/>
                    <a:pt x="1394642" y="355830"/>
                    <a:pt x="3114923" y="315034"/>
                  </a:cubicBezTo>
                  <a:cubicBezTo>
                    <a:pt x="4835204" y="274238"/>
                    <a:pt x="7500499" y="1282732"/>
                    <a:pt x="9144052" y="537135"/>
                  </a:cubicBezTo>
                  <a:cubicBezTo>
                    <a:pt x="9143751" y="358090"/>
                    <a:pt x="9143451" y="179045"/>
                    <a:pt x="9143150" y="0"/>
                  </a:cubicBezTo>
                  <a:lnTo>
                    <a:pt x="2371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905255" y="273050"/>
            <a:ext cx="7781544" cy="950976"/>
          </a:xfr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4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1371600"/>
            <a:ext cx="5111750" cy="475488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12" y="1362456"/>
            <a:ext cx="2569464" cy="4764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11B2AAEE-0ECC-4F9E-94C1-A5210D63F3AE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5257800" y="987552"/>
            <a:ext cx="3730752" cy="79552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0352" y="1216152"/>
            <a:ext cx="4645152" cy="4645152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6088" y="1901952"/>
            <a:ext cx="3712464" cy="17556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11B2AAEE-0ECC-4F9E-94C1-A5210D63F3AE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Oval 10"/>
          <p:cNvSpPr/>
          <p:nvPr/>
        </p:nvSpPr>
        <p:spPr bwMode="gray">
          <a:xfrm>
            <a:off x="6858000" y="3886200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5788152" y="457200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 bwMode="gray">
          <a:xfrm>
            <a:off x="1216152" y="384048"/>
            <a:ext cx="731520" cy="73152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0" y="0"/>
            <a:ext cx="9153196" cy="1862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862136">
                <a:moveTo>
                  <a:pt x="52" y="1284"/>
                </a:moveTo>
                <a:cubicBezTo>
                  <a:pt x="35" y="491948"/>
                  <a:pt x="17" y="1371472"/>
                  <a:pt x="0" y="1862136"/>
                </a:cubicBezTo>
                <a:cubicBezTo>
                  <a:pt x="304800" y="1706688"/>
                  <a:pt x="1952287" y="1117060"/>
                  <a:pt x="2999284" y="1051560"/>
                </a:cubicBezTo>
                <a:cubicBezTo>
                  <a:pt x="4046281" y="986060"/>
                  <a:pt x="5541316" y="1353820"/>
                  <a:pt x="6281980" y="1469136"/>
                </a:cubicBezTo>
                <a:cubicBezTo>
                  <a:pt x="7022644" y="1584452"/>
                  <a:pt x="8247940" y="1834896"/>
                  <a:pt x="9144052" y="1487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52" y="0"/>
            <a:ext cx="9153196" cy="1481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481136">
                <a:moveTo>
                  <a:pt x="52" y="1284"/>
                </a:moveTo>
                <a:cubicBezTo>
                  <a:pt x="35" y="491948"/>
                  <a:pt x="17" y="990472"/>
                  <a:pt x="0" y="1481136"/>
                </a:cubicBezTo>
                <a:cubicBezTo>
                  <a:pt x="414528" y="1319592"/>
                  <a:pt x="1857799" y="987520"/>
                  <a:pt x="2980996" y="960120"/>
                </a:cubicBezTo>
                <a:cubicBezTo>
                  <a:pt x="4104193" y="932720"/>
                  <a:pt x="6019852" y="1271016"/>
                  <a:pt x="6739180" y="1316736"/>
                </a:cubicBezTo>
                <a:cubicBezTo>
                  <a:pt x="7458508" y="1362456"/>
                  <a:pt x="8247940" y="1453896"/>
                  <a:pt x="9144052" y="1106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2AAEE-0ECC-4F9E-94C1-A5210D63F3AE}" type="datetimeFigureOut">
              <a:rPr lang="en-US" smtClean="0"/>
              <a:pPr/>
              <a:t>11/22/2019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lang="en-US" sz="3600" b="1" kern="1200" smtClean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/>
        </a:buClr>
        <a:buSzPct val="85000"/>
        <a:buFont typeface="Wingdings" pitchFamily="2" charset="2"/>
        <a:buChar char="¢"/>
        <a:defRPr lang="en-US" sz="3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85000"/>
        <a:buFont typeface="Wingdings" pitchFamily="2" charset="2"/>
        <a:buChar char="¤"/>
        <a:defRPr lang="en-US" sz="2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85000"/>
        <a:buFont typeface="Wingdings" pitchFamily="2" charset="2"/>
        <a:buChar char="¤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Переведите число из двоичной СС в десятичную СС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44823"/>
          <a:ext cx="8229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694349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r>
                        <a:rPr lang="ru-RU" sz="3600" baseline="0" dirty="0" smtClean="0"/>
                        <a:t> вариант</a:t>
                      </a:r>
                    </a:p>
                    <a:p>
                      <a:pPr algn="ctr"/>
                      <a:endParaRPr lang="ru-RU" sz="3600" dirty="0" smtClean="0"/>
                    </a:p>
                    <a:p>
                      <a:r>
                        <a:rPr lang="ru-RU" sz="3600" dirty="0" smtClean="0"/>
                        <a:t>1101</a:t>
                      </a:r>
                      <a:r>
                        <a:rPr lang="ru-RU" sz="3600" baseline="-25000" dirty="0" smtClean="0"/>
                        <a:t>2</a:t>
                      </a:r>
                      <a:r>
                        <a:rPr lang="ru-RU" sz="3600" baseline="0" dirty="0" smtClean="0"/>
                        <a:t> </a:t>
                      </a:r>
                      <a:r>
                        <a:rPr lang="ru-RU" sz="3600" baseline="0" dirty="0" smtClean="0">
                          <a:latin typeface="Calibri"/>
                        </a:rPr>
                        <a:t>→ Х</a:t>
                      </a:r>
                      <a:r>
                        <a:rPr lang="ru-RU" sz="3600" baseline="-25000" dirty="0" smtClean="0">
                          <a:latin typeface="Calibri"/>
                        </a:rPr>
                        <a:t>10</a:t>
                      </a:r>
                    </a:p>
                    <a:p>
                      <a:r>
                        <a:rPr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10011</a:t>
                      </a:r>
                      <a:r>
                        <a:rPr lang="ru-RU" sz="3600" b="1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→ Х</a:t>
                      </a:r>
                      <a:r>
                        <a:rPr lang="ru-RU" sz="3600" b="1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ru-RU" sz="3600" b="1" kern="1200" baseline="-250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2 вариант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1011</a:t>
                      </a:r>
                      <a:r>
                        <a:rPr lang="ru-RU" sz="3600" baseline="-25000" dirty="0" smtClean="0"/>
                        <a:t>2</a:t>
                      </a:r>
                      <a:r>
                        <a:rPr lang="ru-RU" sz="3600" baseline="0" dirty="0" smtClean="0"/>
                        <a:t> </a:t>
                      </a:r>
                      <a:r>
                        <a:rPr lang="ru-RU" sz="3600" baseline="0" dirty="0" smtClean="0">
                          <a:latin typeface="Calibri"/>
                        </a:rPr>
                        <a:t>→ Х</a:t>
                      </a:r>
                      <a:r>
                        <a:rPr lang="ru-RU" sz="3600" baseline="-25000" dirty="0" smtClean="0">
                          <a:latin typeface="Calibri"/>
                        </a:rPr>
                        <a:t>10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aseline="0" dirty="0" smtClean="0">
                          <a:latin typeface="Calibri"/>
                        </a:rPr>
                        <a:t>10101</a:t>
                      </a:r>
                      <a:r>
                        <a:rPr lang="ru-RU" sz="3600" baseline="-25000" dirty="0" smtClean="0">
                          <a:latin typeface="Calibri"/>
                        </a:rPr>
                        <a:t>2</a:t>
                      </a:r>
                      <a:r>
                        <a:rPr lang="ru-RU" sz="3600" baseline="0" dirty="0" smtClean="0">
                          <a:latin typeface="Calibri"/>
                        </a:rPr>
                        <a:t>→ Х</a:t>
                      </a:r>
                      <a:r>
                        <a:rPr lang="ru-RU" sz="3600" baseline="-25000" dirty="0" smtClean="0">
                          <a:latin typeface="Calibri"/>
                        </a:rPr>
                        <a:t>10</a:t>
                      </a:r>
                      <a:endParaRPr lang="ru-RU" sz="3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5616" y="42930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47251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4365104"/>
            <a:ext cx="28889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1101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</a:t>
            </a:r>
            <a:r>
              <a:rPr lang="ru-RU" sz="4000" dirty="0" smtClean="0">
                <a:latin typeface="Calibri"/>
              </a:rPr>
              <a:t>= 13</a:t>
            </a:r>
            <a:r>
              <a:rPr lang="ru-RU" sz="4000" baseline="-25000" dirty="0" smtClean="0">
                <a:latin typeface="Calibri"/>
              </a:rPr>
              <a:t>10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4365104"/>
            <a:ext cx="28889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1011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</a:t>
            </a:r>
            <a:r>
              <a:rPr lang="ru-RU" sz="4000" dirty="0" smtClean="0">
                <a:latin typeface="Calibri"/>
              </a:rPr>
              <a:t>= 11</a:t>
            </a:r>
            <a:r>
              <a:rPr lang="ru-RU" sz="4000" baseline="-25000" dirty="0" smtClean="0">
                <a:latin typeface="Calibri"/>
              </a:rPr>
              <a:t>10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5229200"/>
            <a:ext cx="31694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10011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</a:t>
            </a:r>
            <a:r>
              <a:rPr lang="ru-RU" sz="4000" dirty="0" smtClean="0">
                <a:latin typeface="Calibri"/>
              </a:rPr>
              <a:t>= 19</a:t>
            </a:r>
            <a:r>
              <a:rPr lang="ru-RU" sz="4000" baseline="-25000" dirty="0" smtClean="0">
                <a:latin typeface="Calibri"/>
              </a:rPr>
              <a:t>10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5229200"/>
            <a:ext cx="31694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10101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</a:t>
            </a:r>
            <a:r>
              <a:rPr lang="ru-RU" sz="4000" dirty="0" smtClean="0">
                <a:latin typeface="Calibri"/>
              </a:rPr>
              <a:t>= 21</a:t>
            </a:r>
            <a:r>
              <a:rPr lang="ru-RU" sz="4000" baseline="-25000" dirty="0" smtClean="0">
                <a:latin typeface="Calibri"/>
              </a:rPr>
              <a:t>10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>
            <a:spLocks/>
          </p:cNvSpPr>
          <p:nvPr/>
        </p:nvSpPr>
        <p:spPr bwMode="auto">
          <a:xfrm>
            <a:off x="0" y="0"/>
            <a:ext cx="88931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Перевод целых чисел из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десятичной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СС в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двоичную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СС.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2276872"/>
            <a:ext cx="857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99</a:t>
            </a:r>
            <a:endParaRPr lang="ru-RU" sz="4800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Переведите число из десятичной СС в двоичную СС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44823"/>
          <a:ext cx="82296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694349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r>
                        <a:rPr lang="ru-RU" sz="3600" baseline="0" dirty="0" smtClean="0"/>
                        <a:t> вариант</a:t>
                      </a:r>
                    </a:p>
                    <a:p>
                      <a:pPr algn="ctr"/>
                      <a:endParaRPr lang="ru-RU" sz="3600" dirty="0" smtClean="0"/>
                    </a:p>
                    <a:p>
                      <a:r>
                        <a:rPr lang="ru-RU" sz="3600" dirty="0" smtClean="0"/>
                        <a:t>37</a:t>
                      </a:r>
                      <a:r>
                        <a:rPr lang="ru-RU" sz="3600" baseline="-25000" dirty="0" smtClean="0"/>
                        <a:t>10</a:t>
                      </a:r>
                      <a:r>
                        <a:rPr lang="ru-RU" sz="3600" baseline="0" dirty="0" smtClean="0"/>
                        <a:t> </a:t>
                      </a:r>
                      <a:r>
                        <a:rPr lang="ru-RU" sz="3600" baseline="0" dirty="0" smtClean="0">
                          <a:latin typeface="Calibri"/>
                        </a:rPr>
                        <a:t>→ Х</a:t>
                      </a:r>
                      <a:r>
                        <a:rPr lang="ru-RU" sz="3600" baseline="-25000" dirty="0" smtClean="0">
                          <a:latin typeface="Calibri"/>
                        </a:rPr>
                        <a:t>2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2 вариант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41</a:t>
                      </a:r>
                      <a:r>
                        <a:rPr lang="ru-RU" sz="3600" baseline="-25000" dirty="0" smtClean="0"/>
                        <a:t>10</a:t>
                      </a:r>
                      <a:r>
                        <a:rPr lang="ru-RU" sz="3600" baseline="0" dirty="0" smtClean="0"/>
                        <a:t> </a:t>
                      </a:r>
                      <a:r>
                        <a:rPr lang="ru-RU" sz="3600" baseline="0" dirty="0" smtClean="0">
                          <a:latin typeface="Calibri"/>
                        </a:rPr>
                        <a:t>→ Х</a:t>
                      </a:r>
                      <a:r>
                        <a:rPr lang="ru-RU" sz="3600" baseline="-25000" dirty="0" smtClean="0">
                          <a:latin typeface="Calibri"/>
                        </a:rPr>
                        <a:t>2</a:t>
                      </a:r>
                      <a:endParaRPr lang="ru-RU" sz="3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4" y="4509120"/>
            <a:ext cx="30620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37</a:t>
            </a:r>
            <a:r>
              <a:rPr lang="ru-RU" sz="3600" baseline="-25000" dirty="0" smtClean="0"/>
              <a:t>10</a:t>
            </a:r>
            <a:r>
              <a:rPr lang="ru-RU" sz="3600" dirty="0" smtClean="0"/>
              <a:t> </a:t>
            </a:r>
            <a:r>
              <a:rPr lang="ru-RU" sz="3600" dirty="0" smtClean="0">
                <a:latin typeface="Calibri"/>
              </a:rPr>
              <a:t>= 100101</a:t>
            </a:r>
            <a:r>
              <a:rPr lang="ru-RU" sz="3600" baseline="-25000" dirty="0" smtClean="0">
                <a:latin typeface="Calibri"/>
              </a:rPr>
              <a:t>2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4509120"/>
            <a:ext cx="30620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41</a:t>
            </a:r>
            <a:r>
              <a:rPr lang="ru-RU" sz="3600" baseline="-25000" dirty="0" smtClean="0"/>
              <a:t>10</a:t>
            </a:r>
            <a:r>
              <a:rPr lang="ru-RU" sz="3600" dirty="0" smtClean="0"/>
              <a:t> </a:t>
            </a:r>
            <a:r>
              <a:rPr lang="ru-RU" sz="3600" dirty="0" smtClean="0">
                <a:latin typeface="Calibri"/>
              </a:rPr>
              <a:t>= 101001</a:t>
            </a:r>
            <a:r>
              <a:rPr lang="ru-RU" sz="3600" baseline="-25000" dirty="0" smtClean="0">
                <a:latin typeface="Calibri"/>
              </a:rPr>
              <a:t>2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Решим проблему поэзии</a:t>
            </a:r>
            <a:endParaRPr lang="ru-RU" dirty="0"/>
          </a:p>
        </p:txBody>
      </p:sp>
      <p:graphicFrame>
        <p:nvGraphicFramePr>
          <p:cNvPr id="5" name="Group 27"/>
          <p:cNvGraphicFramePr>
            <a:graphicFrameLocks/>
          </p:cNvGraphicFramePr>
          <p:nvPr/>
        </p:nvGraphicFramePr>
        <p:xfrm>
          <a:off x="0" y="2133600"/>
          <a:ext cx="9036050" cy="3669792"/>
        </p:xfrm>
        <a:graphic>
          <a:graphicData uri="http://schemas.openxmlformats.org/drawingml/2006/table">
            <a:tbl>
              <a:tblPr/>
              <a:tblGrid>
                <a:gridCol w="4618038"/>
                <a:gridCol w="4418012"/>
              </a:tblGrid>
              <a:tr h="158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Ей было _____ лет, </a:t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Она в </a:t>
                      </a:r>
                      <a:r>
                        <a:rPr kumimoji="0" lang="ru-RU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________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класс ходила, </a:t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 портфеле по ___ книг   носила. </a:t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Все это правда, а не бред.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Она ловила каждый звук </a:t>
                      </a:r>
                      <a:b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Своими _____ ушами, </a:t>
                      </a:r>
                      <a:b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 _____ загорелых рук </a:t>
                      </a:r>
                      <a:b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Портфель  и поводок держали.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Когда, пыля _____ ног, </a:t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Она шагала по дороге, </a:t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За ней всегда бежал щенок </a:t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 одним хвостом, зато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                            </a:t>
                      </a:r>
                      <a:r>
                        <a:rPr kumimoji="0" lang="ru-RU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______ногий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</a:t>
                      </a:r>
                      <a:r>
                        <a:rPr kumimoji="0" lang="ru-RU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2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</a:t>
                      </a:r>
                      <a:r>
                        <a:rPr kumimoji="0" lang="ru-RU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темно-синих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глаз </a:t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Рассматривали мир привычно </a:t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Но станет все совсем обычным, </a:t>
                      </a:r>
                      <a:b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Когда поймете наш рассказ.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124744"/>
            <a:ext cx="2674640" cy="61952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Графическая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 bwMode="gray">
          <a:xfrm>
            <a:off x="611560" y="4869160"/>
            <a:ext cx="2674640" cy="619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5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Числовая</a:t>
            </a:r>
          </a:p>
        </p:txBody>
      </p:sp>
      <p:sp>
        <p:nvSpPr>
          <p:cNvPr id="5" name="Содержимое 1"/>
          <p:cNvSpPr txBox="1">
            <a:spLocks/>
          </p:cNvSpPr>
          <p:nvPr/>
        </p:nvSpPr>
        <p:spPr bwMode="gray">
          <a:xfrm>
            <a:off x="539552" y="2924944"/>
            <a:ext cx="2674640" cy="619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5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Текстовая</a:t>
            </a:r>
          </a:p>
        </p:txBody>
      </p:sp>
      <p:pic>
        <p:nvPicPr>
          <p:cNvPr id="6" name="Рисунок 5" descr="Turovskaja_zont.png"/>
          <p:cNvPicPr>
            <a:picLocks noChangeAspect="1"/>
          </p:cNvPicPr>
          <p:nvPr/>
        </p:nvPicPr>
        <p:blipFill>
          <a:blip r:embed="rId2" cstate="print"/>
          <a:srcRect l="-4738"/>
          <a:stretch>
            <a:fillRect/>
          </a:stretch>
        </p:blipFill>
        <p:spPr>
          <a:xfrm>
            <a:off x="3203848" y="188640"/>
            <a:ext cx="3600400" cy="24062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7984" y="2924944"/>
            <a:ext cx="1733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ВОСЕМЬ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91880" y="3717032"/>
            <a:ext cx="4453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11000010 11001110 11010001 11000101</a:t>
            </a:r>
          </a:p>
          <a:p>
            <a:r>
              <a:rPr lang="ru-RU" dirty="0" smtClean="0"/>
              <a:t>11001100 11011100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4869160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18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5517232"/>
            <a:ext cx="4523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?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5517232"/>
            <a:ext cx="17235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10010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74520"/>
            <a:ext cx="8075240" cy="4525963"/>
          </a:xfrm>
        </p:spPr>
        <p:txBody>
          <a:bodyPr/>
          <a:lstStyle/>
          <a:p>
            <a:r>
              <a:rPr lang="ru-RU" dirty="0" smtClean="0"/>
              <a:t>Повторить правила перевода чисел из 2й СС  в 10ю СС.</a:t>
            </a:r>
          </a:p>
          <a:p>
            <a:r>
              <a:rPr lang="ru-RU" dirty="0" smtClean="0"/>
              <a:t>Чему в десятичной системе равны следующие двоичные числа:</a:t>
            </a:r>
          </a:p>
          <a:p>
            <a:pPr lvl="1"/>
            <a:r>
              <a:rPr lang="ru-RU" dirty="0" smtClean="0"/>
              <a:t>1000001;</a:t>
            </a:r>
          </a:p>
          <a:p>
            <a:pPr lvl="1"/>
            <a:r>
              <a:rPr lang="ru-RU" dirty="0" smtClean="0"/>
              <a:t>11101</a:t>
            </a:r>
          </a:p>
          <a:p>
            <a:pPr lvl="1"/>
            <a:r>
              <a:rPr lang="ru-RU" dirty="0" smtClean="0"/>
              <a:t>101010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Я разобрался (</a:t>
            </a:r>
            <a:r>
              <a:rPr lang="ru-RU" sz="2400" dirty="0" err="1" smtClean="0"/>
              <a:t>лась</a:t>
            </a:r>
            <a:r>
              <a:rPr lang="ru-RU" sz="2400" dirty="0" smtClean="0"/>
              <a:t>) в теории.</a:t>
            </a:r>
          </a:p>
          <a:p>
            <a:r>
              <a:rPr lang="ru-RU" sz="2400" dirty="0" smtClean="0"/>
              <a:t>Я понял(а) как переводить числа из двоичной системы счисления в десятичную</a:t>
            </a:r>
          </a:p>
          <a:p>
            <a:r>
              <a:rPr lang="ru-RU" sz="2400" dirty="0"/>
              <a:t>Я понял(а) </a:t>
            </a:r>
            <a:r>
              <a:rPr lang="ru-RU" sz="2400" dirty="0" smtClean="0"/>
              <a:t>принцип перевода из 10й системы </a:t>
            </a:r>
            <a:r>
              <a:rPr lang="ru-RU" sz="2400" dirty="0"/>
              <a:t>счисления в </a:t>
            </a:r>
            <a:r>
              <a:rPr lang="ru-RU" sz="2400" dirty="0" smtClean="0"/>
              <a:t>двоичную СС</a:t>
            </a:r>
          </a:p>
          <a:p>
            <a:r>
              <a:rPr lang="ru-RU" sz="2400" dirty="0" smtClean="0"/>
              <a:t>Я справился (</a:t>
            </a:r>
            <a:r>
              <a:rPr lang="ru-RU" sz="2400" dirty="0" err="1" smtClean="0"/>
              <a:t>лась</a:t>
            </a:r>
            <a:r>
              <a:rPr lang="ru-RU" sz="2400" dirty="0" smtClean="0"/>
              <a:t>) с самостоятельной работой 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Сегодня на уроке 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179512" y="1999381"/>
            <a:ext cx="439248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Ей было тысяча сто лет,</a:t>
            </a:r>
            <a:br>
              <a:rPr lang="ru-RU" sz="2000" dirty="0" smtClean="0"/>
            </a:br>
            <a:r>
              <a:rPr lang="ru-RU" sz="2000" dirty="0" smtClean="0"/>
              <a:t>Она в сто первый класс ходила,</a:t>
            </a:r>
            <a:br>
              <a:rPr lang="ru-RU" sz="2000" dirty="0" smtClean="0"/>
            </a:br>
            <a:r>
              <a:rPr lang="ru-RU" sz="2000" dirty="0" smtClean="0"/>
              <a:t>В портфеле по сто книг носила —</a:t>
            </a:r>
            <a:br>
              <a:rPr lang="ru-RU" sz="2000" dirty="0" smtClean="0"/>
            </a:br>
            <a:r>
              <a:rPr lang="ru-RU" sz="2000" dirty="0" smtClean="0"/>
              <a:t>Все это правда, а не бред.</a:t>
            </a:r>
          </a:p>
          <a:p>
            <a:pPr marL="0" indent="0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Когда, пыля десятком ног,</a:t>
            </a:r>
            <a:br>
              <a:rPr lang="ru-RU" sz="2000" dirty="0" smtClean="0"/>
            </a:br>
            <a:r>
              <a:rPr lang="ru-RU" sz="2000" dirty="0" smtClean="0"/>
              <a:t>Она шагала по дороге,</a:t>
            </a:r>
            <a:br>
              <a:rPr lang="ru-RU" sz="2000" dirty="0" smtClean="0"/>
            </a:br>
            <a:r>
              <a:rPr lang="ru-RU" sz="2000" dirty="0" smtClean="0"/>
              <a:t>За ней всегда бежал щенок</a:t>
            </a:r>
            <a:br>
              <a:rPr lang="ru-RU" sz="2000" dirty="0" smtClean="0"/>
            </a:br>
            <a:r>
              <a:rPr lang="ru-RU" sz="2000" dirty="0" smtClean="0"/>
              <a:t>С одним хвостом, зато </a:t>
            </a:r>
            <a:r>
              <a:rPr lang="ru-RU" sz="2000" dirty="0" err="1" smtClean="0"/>
              <a:t>стоногий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endParaRPr lang="ru-RU" sz="2000" dirty="0" smtClean="0"/>
          </a:p>
          <a:p>
            <a:pPr fontAlgn="base"/>
            <a:endParaRPr lang="ru-RU" sz="2000" dirty="0">
              <a:latin typeface="Calibri" pitchFamily="34" charset="0"/>
            </a:endParaRPr>
          </a:p>
          <a:p>
            <a:endParaRPr lang="ru-RU" sz="2000" dirty="0">
              <a:latin typeface="Calibri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99381"/>
            <a:ext cx="4676328" cy="4525963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2000" dirty="0" smtClean="0"/>
              <a:t>Она ловила каждый звук</a:t>
            </a:r>
            <a:br>
              <a:rPr lang="ru-RU" sz="2000" dirty="0" smtClean="0"/>
            </a:br>
            <a:r>
              <a:rPr lang="ru-RU" sz="2000" dirty="0" smtClean="0"/>
              <a:t>Своими десятью ушами, </a:t>
            </a:r>
            <a:br>
              <a:rPr lang="ru-RU" sz="2000" dirty="0" smtClean="0"/>
            </a:br>
            <a:r>
              <a:rPr lang="ru-RU" sz="2000" dirty="0" smtClean="0"/>
              <a:t>И десять загорелых рук</a:t>
            </a:r>
            <a:br>
              <a:rPr lang="ru-RU" sz="2000" dirty="0" smtClean="0"/>
            </a:br>
            <a:r>
              <a:rPr lang="ru-RU" sz="2000" dirty="0" smtClean="0"/>
              <a:t>Портфель и поводок держали.</a:t>
            </a:r>
          </a:p>
          <a:p>
            <a:pPr marL="0" indent="0" fontAlgn="base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И десять темно-синих глаз </a:t>
            </a:r>
            <a:br>
              <a:rPr lang="ru-RU" sz="2000" dirty="0" smtClean="0"/>
            </a:br>
            <a:r>
              <a:rPr lang="ru-RU" sz="2000" dirty="0" smtClean="0"/>
              <a:t>Рассматривали мир привычно, </a:t>
            </a:r>
            <a:br>
              <a:rPr lang="ru-RU" sz="2000" dirty="0" smtClean="0"/>
            </a:br>
            <a:r>
              <a:rPr lang="ru-RU" sz="2000" dirty="0" smtClean="0"/>
              <a:t>Но станет все совсем обычным, </a:t>
            </a:r>
            <a:br>
              <a:rPr lang="ru-RU" sz="2000" dirty="0" smtClean="0"/>
            </a:br>
            <a:r>
              <a:rPr lang="ru-RU" sz="2000" dirty="0" smtClean="0"/>
              <a:t>Когда поймете наш рассказ</a:t>
            </a:r>
            <a:endParaRPr lang="ru-RU" sz="2000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5949280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Использует ли автор стихотворения ложную информацию?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476672"/>
            <a:ext cx="914400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i="1" dirty="0" smtClean="0"/>
              <a:t>Стихотворение А. Н. Старикова «Необыкновенная девочка» . 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01368"/>
            <a:ext cx="2674640" cy="6195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Графическая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 bwMode="gray">
          <a:xfrm>
            <a:off x="5724128" y="1772816"/>
            <a:ext cx="2674640" cy="619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5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Числовая</a:t>
            </a:r>
          </a:p>
        </p:txBody>
      </p:sp>
      <p:sp>
        <p:nvSpPr>
          <p:cNvPr id="5" name="Содержимое 1"/>
          <p:cNvSpPr txBox="1">
            <a:spLocks/>
          </p:cNvSpPr>
          <p:nvPr/>
        </p:nvSpPr>
        <p:spPr bwMode="gray">
          <a:xfrm>
            <a:off x="3275856" y="1772816"/>
            <a:ext cx="2674640" cy="619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5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Текстовая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71800" y="2996952"/>
            <a:ext cx="36150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tx2"/>
                </a:solidFill>
              </a:rPr>
              <a:t>ИНФОРМАЦИЯ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8" name="Левая фигурная скобка 7"/>
          <p:cNvSpPr/>
          <p:nvPr/>
        </p:nvSpPr>
        <p:spPr>
          <a:xfrm rot="16200000">
            <a:off x="4314022" y="374609"/>
            <a:ext cx="432048" cy="466862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124744"/>
            <a:ext cx="2674640" cy="61952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Графическая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 bwMode="gray">
          <a:xfrm>
            <a:off x="611560" y="4869160"/>
            <a:ext cx="2674640" cy="619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5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Числовая</a:t>
            </a:r>
          </a:p>
        </p:txBody>
      </p:sp>
      <p:sp>
        <p:nvSpPr>
          <p:cNvPr id="5" name="Содержимое 1"/>
          <p:cNvSpPr txBox="1">
            <a:spLocks/>
          </p:cNvSpPr>
          <p:nvPr/>
        </p:nvSpPr>
        <p:spPr bwMode="gray">
          <a:xfrm>
            <a:off x="539552" y="2924944"/>
            <a:ext cx="2674640" cy="619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5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Текстовая</a:t>
            </a:r>
          </a:p>
        </p:txBody>
      </p:sp>
      <p:pic>
        <p:nvPicPr>
          <p:cNvPr id="6" name="Рисунок 5" descr="Turovskaja_zont.png"/>
          <p:cNvPicPr>
            <a:picLocks noChangeAspect="1"/>
          </p:cNvPicPr>
          <p:nvPr/>
        </p:nvPicPr>
        <p:blipFill>
          <a:blip r:embed="rId2" cstate="print"/>
          <a:srcRect l="-4738"/>
          <a:stretch>
            <a:fillRect/>
          </a:stretch>
        </p:blipFill>
        <p:spPr>
          <a:xfrm>
            <a:off x="3203848" y="188640"/>
            <a:ext cx="3600400" cy="24062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7984" y="2924944"/>
            <a:ext cx="2239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«ВОСЕМЬ»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91880" y="3717032"/>
            <a:ext cx="4453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11000010 11001110 11010001 11000101</a:t>
            </a:r>
          </a:p>
          <a:p>
            <a:r>
              <a:rPr lang="ru-RU" dirty="0" smtClean="0"/>
              <a:t>11001100 11011100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4869160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18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5517232"/>
            <a:ext cx="4523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счисления</a:t>
            </a:r>
            <a:endParaRPr lang="ru-RU" dirty="0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67544" y="1988840"/>
            <a:ext cx="8359775" cy="1115629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tIns="152352" bIns="38088" anchor="ctr">
            <a:spAutoFit/>
          </a:bodyPr>
          <a:lstStyle/>
          <a:p>
            <a:pPr indent="450850" algn="ctr"/>
            <a:r>
              <a:rPr lang="ru-RU" sz="2800" i="0" dirty="0" smtClean="0">
                <a:solidFill>
                  <a:srgbClr val="FF0000"/>
                </a:solidFill>
                <a:latin typeface="Arial" charset="0"/>
              </a:rPr>
              <a:t>—</a:t>
            </a:r>
            <a:r>
              <a:rPr lang="ru-RU" sz="2800" b="0" i="0" dirty="0" smtClean="0">
                <a:latin typeface="Arial" charset="0"/>
              </a:rPr>
              <a:t> </a:t>
            </a:r>
            <a:r>
              <a:rPr lang="ru-RU" sz="2800" b="0" i="0" dirty="0" smtClean="0">
                <a:solidFill>
                  <a:srgbClr val="4A2500"/>
                </a:solidFill>
                <a:latin typeface="Arial" charset="0"/>
              </a:rPr>
              <a:t>способ записи чисел и соответствующие ему правила действия над числами</a:t>
            </a:r>
            <a:r>
              <a:rPr lang="ru-RU" sz="2800" b="0" i="0" dirty="0" smtClean="0">
                <a:solidFill>
                  <a:srgbClr val="996633"/>
                </a:solidFill>
                <a:latin typeface="Arial" charset="0"/>
              </a:rPr>
              <a:t>.</a:t>
            </a:r>
            <a:r>
              <a:rPr lang="ru-RU" sz="3200" b="0" i="0" dirty="0" smtClean="0">
                <a:solidFill>
                  <a:srgbClr val="996633"/>
                </a:solidFill>
                <a:latin typeface="Arial" charset="0"/>
              </a:rPr>
              <a:t> </a:t>
            </a:r>
            <a:endParaRPr lang="ru-RU" sz="3200" b="0" i="0" dirty="0">
              <a:solidFill>
                <a:srgbClr val="996633"/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3861048"/>
            <a:ext cx="81932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 повседневной жизни – </a:t>
            </a:r>
            <a:r>
              <a:rPr lang="ru-RU" sz="2400" i="1" dirty="0" smtClean="0"/>
              <a:t>десятичная система счисления</a:t>
            </a:r>
          </a:p>
          <a:p>
            <a:endParaRPr lang="ru-RU" sz="2400" dirty="0" smtClean="0"/>
          </a:p>
          <a:p>
            <a:r>
              <a:rPr lang="ru-RU" sz="2400" dirty="0" smtClean="0"/>
              <a:t>В компьютере - 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Двоичная система счисления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23528" y="1268761"/>
            <a:ext cx="8472487" cy="1446550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0" i="0">
                <a:solidFill>
                  <a:srgbClr val="4A2500"/>
                </a:solidFill>
                <a:latin typeface="Arial Unicode MS" pitchFamily="34" charset="-128"/>
              </a:rPr>
              <a:t>Количество цифр (знаков), используемых для представления чисел  называют</a:t>
            </a:r>
            <a:r>
              <a:rPr lang="ru-RU" sz="2400" b="0" i="0">
                <a:solidFill>
                  <a:srgbClr val="996633"/>
                </a:solidFill>
                <a:latin typeface="Arial Unicode MS" pitchFamily="34" charset="-128"/>
              </a:rPr>
              <a:t/>
            </a:r>
            <a:br>
              <a:rPr lang="ru-RU" sz="2400" b="0" i="0">
                <a:solidFill>
                  <a:srgbClr val="996633"/>
                </a:solidFill>
                <a:latin typeface="Arial Unicode MS" pitchFamily="34" charset="-128"/>
              </a:rPr>
            </a:br>
            <a:r>
              <a:rPr lang="ru-RU" sz="4000" b="0" i="0">
                <a:solidFill>
                  <a:srgbClr val="FF0000"/>
                </a:solidFill>
                <a:latin typeface="Arial Unicode MS" pitchFamily="34" charset="-128"/>
              </a:rPr>
              <a:t>основанием</a:t>
            </a:r>
            <a:r>
              <a:rPr lang="ru-RU" sz="4000" b="0" i="0">
                <a:latin typeface="Arial Unicode MS" pitchFamily="34" charset="-128"/>
              </a:rPr>
              <a:t> </a:t>
            </a:r>
            <a:r>
              <a:rPr lang="ru-RU" sz="4000" b="0" i="0">
                <a:solidFill>
                  <a:srgbClr val="FF0000"/>
                </a:solidFill>
                <a:latin typeface="Arial Unicode MS" pitchFamily="34" charset="-128"/>
              </a:rPr>
              <a:t>системы счисления</a:t>
            </a:r>
          </a:p>
        </p:txBody>
      </p:sp>
      <p:graphicFrame>
        <p:nvGraphicFramePr>
          <p:cNvPr id="10" name="Group 19"/>
          <p:cNvGraphicFramePr>
            <a:graphicFrameLocks noGrp="1"/>
          </p:cNvGraphicFramePr>
          <p:nvPr/>
        </p:nvGraphicFramePr>
        <p:xfrm>
          <a:off x="312738" y="3338513"/>
          <a:ext cx="8569325" cy="1736726"/>
        </p:xfrm>
        <a:graphic>
          <a:graphicData uri="http://schemas.openxmlformats.org/drawingml/2006/table">
            <a:tbl>
              <a:tblPr/>
              <a:tblGrid>
                <a:gridCol w="2447925"/>
                <a:gridCol w="1368425"/>
                <a:gridCol w="4752975"/>
              </a:tblGrid>
              <a:tr h="7000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Times New Roman" pitchFamily="18" charset="0"/>
                        </a:rPr>
                        <a:t>Система счисления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Times New Roman" pitchFamily="18" charset="0"/>
                        </a:rPr>
                        <a:t>Основание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Times New Roman" pitchFamily="18" charset="0"/>
                        </a:rPr>
                        <a:t>Алфавит цифр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Times New Roman" pitchFamily="18" charset="0"/>
                        </a:rPr>
                        <a:t>Десятичная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Times New Roman" pitchFamily="18" charset="0"/>
                        </a:rPr>
                        <a:t>0, 1, 2, 3, 4, 5, 6, 7, 8, 9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Times New Roman" pitchFamily="18" charset="0"/>
                        </a:rPr>
                        <a:t>Двоичная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Times New Roman" pitchFamily="18" charset="0"/>
                        </a:rPr>
                        <a:t>0, 1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87624" y="5373216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333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012160" y="5301208"/>
            <a:ext cx="11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1454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5733256"/>
            <a:ext cx="1443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11101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922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9" name="Rectangle 15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9240" name="Rectangle 16"/>
          <p:cNvSpPr>
            <a:spLocks noChangeArrowheads="1"/>
          </p:cNvSpPr>
          <p:nvPr/>
        </p:nvSpPr>
        <p:spPr bwMode="auto">
          <a:xfrm>
            <a:off x="0" y="1552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9241" name="Rectangle 17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9242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44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46" name="Rectangle 22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9247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49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51" name="Rectangle 27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251520" y="2708920"/>
            <a:ext cx="8892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333</a:t>
            </a:r>
            <a:r>
              <a:rPr lang="ru-RU" sz="4400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=</a:t>
            </a:r>
            <a:endParaRPr lang="ru-RU" sz="4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>
            <a:spLocks/>
          </p:cNvSpPr>
          <p:nvPr/>
        </p:nvSpPr>
        <p:spPr bwMode="auto">
          <a:xfrm>
            <a:off x="143321" y="548680"/>
            <a:ext cx="88931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Развернутая форма записи числа.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613" y="1484313"/>
            <a:ext cx="467995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7" name="TextBox 6"/>
          <p:cNvSpPr txBox="1">
            <a:spLocks/>
          </p:cNvSpPr>
          <p:nvPr/>
        </p:nvSpPr>
        <p:spPr bwMode="auto">
          <a:xfrm>
            <a:off x="0" y="0"/>
            <a:ext cx="8893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Перевод целых чисел из двоичной СС в десятичную СС.</a:t>
            </a:r>
          </a:p>
        </p:txBody>
      </p:sp>
      <p:sp>
        <p:nvSpPr>
          <p:cNvPr id="922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996952"/>
            <a:ext cx="27384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402" y="3284289"/>
            <a:ext cx="2571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635177" y="3068389"/>
            <a:ext cx="395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=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131940" y="2781052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771577" y="2781052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411215" y="2781052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052440" y="2781052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692077" y="2781052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331715" y="2781052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044377" y="2781052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84015" y="2781052"/>
            <a:ext cx="35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92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9" name="Rectangle 15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9240" name="Rectangle 16"/>
          <p:cNvSpPr>
            <a:spLocks noChangeArrowheads="1"/>
          </p:cNvSpPr>
          <p:nvPr/>
        </p:nvSpPr>
        <p:spPr bwMode="auto">
          <a:xfrm>
            <a:off x="0" y="1552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9241" name="Rectangle 17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9242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44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46" name="Rectangle 22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9247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49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51" name="Rectangle 27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MSC_RU-RU_MS_BlueNatural">
  <a:themeElements>
    <a:clrScheme name="Natural01">
      <a:dk1>
        <a:sysClr val="windowText" lastClr="000000"/>
      </a:dk1>
      <a:lt1>
        <a:sysClr val="window" lastClr="FFFFFF"/>
      </a:lt1>
      <a:dk2>
        <a:srgbClr val="1F6299"/>
      </a:dk2>
      <a:lt2>
        <a:srgbClr val="DFF0F7"/>
      </a:lt2>
      <a:accent1>
        <a:srgbClr val="40C6D8"/>
      </a:accent1>
      <a:accent2>
        <a:srgbClr val="5581FD"/>
      </a:accent2>
      <a:accent3>
        <a:srgbClr val="33BDFB"/>
      </a:accent3>
      <a:accent4>
        <a:srgbClr val="4CD416"/>
      </a:accent4>
      <a:accent5>
        <a:srgbClr val="FE8C2E"/>
      </a:accent5>
      <a:accent6>
        <a:srgbClr val="C489FF"/>
      </a:accent6>
      <a:hlink>
        <a:srgbClr val="D98609"/>
      </a:hlink>
      <a:folHlink>
        <a:srgbClr val="85DFD0"/>
      </a:folHlink>
    </a:clrScheme>
    <a:fontScheme name="Natural01">
      <a:majorFont>
        <a:latin typeface="Tahoma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ahoma"/>
        <a:ea typeface=""/>
        <a:cs typeface=""/>
        <a:font script="Jpan" typeface="HGｺﾞｼｯｸE"/>
        <a:font script="Hang" typeface="맑은 고딕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atural01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31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0000"/>
                <a:satMod val="2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4000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alpha val="38000"/>
                <a:satMod val="150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contourW="6350" prstMaterial="flat">
            <a:bevelT h="889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satMod val="200000"/>
              </a:schemeClr>
            </a:gs>
            <a:gs pos="100000">
              <a:schemeClr val="phClr">
                <a:tint val="100000"/>
                <a:shade val="89000"/>
                <a:satMod val="150000"/>
                <a:lumMod val="90000"/>
              </a:schemeClr>
            </a:gs>
          </a:gsLst>
          <a:path path="circle">
            <a:fillToRect l="40000" t="30000" r="40000" b="30000"/>
          </a:path>
        </a:gradFill>
        <a:gradFill rotWithShape="1">
          <a:gsLst>
            <a:gs pos="0">
              <a:schemeClr val="phClr">
                <a:tint val="100000"/>
                <a:shade val="90000"/>
                <a:satMod val="200000"/>
                <a:lumMod val="90000"/>
              </a:schemeClr>
            </a:gs>
            <a:gs pos="43000">
              <a:schemeClr val="phClr">
                <a:tint val="85000"/>
                <a:shade val="100000"/>
                <a:satMod val="300000"/>
                <a:lumMod val="100000"/>
              </a:schemeClr>
            </a:gs>
            <a:gs pos="100000">
              <a:schemeClr val="phClr">
                <a:tint val="85000"/>
                <a:shade val="100000"/>
                <a:satMod val="300000"/>
                <a:lumMod val="100000"/>
              </a:schemeClr>
            </a:gs>
          </a:gsLst>
          <a:lin ang="54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MSC_RU-RU_MS_BlueNatural</Template>
  <TotalTime>618</TotalTime>
  <Words>330</Words>
  <Application>Microsoft Office PowerPoint</Application>
  <PresentationFormat>Экран (4:3)</PresentationFormat>
  <Paragraphs>102</Paragraphs>
  <Slides>16</Slides>
  <Notes>2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MSC_RU-RU_MS_BlueNatural</vt:lpstr>
      <vt:lpstr>Слайд 1</vt:lpstr>
      <vt:lpstr>Слайд 2</vt:lpstr>
      <vt:lpstr>Слайд 3</vt:lpstr>
      <vt:lpstr>Слайд 4</vt:lpstr>
      <vt:lpstr>Система счисления</vt:lpstr>
      <vt:lpstr>Двоичная система счисления</vt:lpstr>
      <vt:lpstr>Слайд 7</vt:lpstr>
      <vt:lpstr>Слайд 8</vt:lpstr>
      <vt:lpstr>Слайд 9</vt:lpstr>
      <vt:lpstr>Переведите число из двоичной СС в десятичную СС</vt:lpstr>
      <vt:lpstr>Слайд 11</vt:lpstr>
      <vt:lpstr>Переведите число из десятичной СС в двоичную СС</vt:lpstr>
      <vt:lpstr>Решим проблему поэзии</vt:lpstr>
      <vt:lpstr>Слайд 14</vt:lpstr>
      <vt:lpstr>Домашнее задание</vt:lpstr>
      <vt:lpstr>Сегодня на уроке 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Системы счисления</dc:title>
  <dc:creator>BorisZ</dc:creator>
  <cp:lastModifiedBy>Учитель_212</cp:lastModifiedBy>
  <cp:revision>61</cp:revision>
  <dcterms:created xsi:type="dcterms:W3CDTF">2014-05-13T16:29:06Z</dcterms:created>
  <dcterms:modified xsi:type="dcterms:W3CDTF">2019-11-22T10:40:21Z</dcterms:modified>
</cp:coreProperties>
</file>